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60" r:id="rId4"/>
    <p:sldId id="261" r:id="rId5"/>
    <p:sldId id="28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79" r:id="rId30"/>
    <p:sldId id="258" r:id="rId31"/>
  </p:sldIdLst>
  <p:sldSz cx="12192000" cy="6858000"/>
  <p:notesSz cx="6858000" cy="9144000"/>
  <p:embeddedFontLst>
    <p:embeddedFont>
      <p:font typeface="Kalameh Black" pitchFamily="2" charset="-78"/>
      <p:bold r:id="rId33"/>
    </p:embeddedFont>
    <p:embeddedFont>
      <p:font typeface="Kalameh Medium" pitchFamily="2" charset="-78"/>
      <p:regular r:id="rId34"/>
    </p:embeddedFont>
    <p:embeddedFont>
      <p:font typeface="Kalameh regular" pitchFamily="2" charset="-78"/>
      <p:regular r:id="rId35"/>
    </p:embeddedFont>
    <p:embeddedFont>
      <p:font typeface="KalamehFaNum" pitchFamily="2" charset="-78"/>
      <p:regular r:id="rId36"/>
      <p:bold r:id="rId37"/>
    </p:embeddedFont>
    <p:embeddedFont>
      <p:font typeface="KalamehFaNum Medium" pitchFamily="2" charset="-78"/>
      <p:regular r:id="rId38"/>
    </p:embeddedFont>
    <p:embeddedFont>
      <p:font typeface="Peyda" pitchFamily="2" charset="-78"/>
      <p:regular r:id="rId39"/>
      <p:bold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B81"/>
    <a:srgbClr val="F44E8D"/>
    <a:srgbClr val="D96969"/>
    <a:srgbClr val="E39191"/>
    <a:srgbClr val="EE0000"/>
    <a:srgbClr val="FF6161"/>
    <a:srgbClr val="FF0066"/>
    <a:srgbClr val="FF9933"/>
    <a:srgbClr val="D99059"/>
    <a:srgbClr val="BB08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64CD2-2507-40E5-81B9-C6E63D32C47F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0DEA1-1A13-4797-8BCC-80C71A61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021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0DEA1-1A13-4797-8BCC-80C71A61E4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685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0DEA1-1A13-4797-8BCC-80C71A61E4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58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9D3F7-5242-2A1A-4555-D92984FF45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55C4A2-FD18-F354-BCD3-1C05F0CD4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933FC-6772-9637-638E-18921ABB3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6ADB-4FD6-49BE-8166-0977329E0FC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FDC00-CF17-7AE0-9F7C-FC3297AD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BE06C-0E96-16F9-1C8C-2EA6C9384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5D15-DBC8-4A09-8AC1-1FA02634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31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F8A38-0D16-EA5C-718C-DC8DE2841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85D7B2-70D1-167F-0C05-553EFDBDD0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1EED72-80AA-80AA-BD5A-4C1B311D8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6ADB-4FD6-49BE-8166-0977329E0FC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BC090-3D22-A4B5-BE88-B810D3D75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B988F-2C51-82E5-EA7B-B9874195E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5D15-DBC8-4A09-8AC1-1FA02634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03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FB4F4E-6FCA-D106-503C-B2C51C048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6F7F13-1EBD-05C5-B62A-A6ACD71B4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4EDAB-9C41-8059-9257-082DADAC6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6ADB-4FD6-49BE-8166-0977329E0FC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62E28E-35E3-20D3-7B00-85D960321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B5867-AEA7-0586-EC3A-5217F35B4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5D15-DBC8-4A09-8AC1-1FA02634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978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0413A-F761-D14E-1AB7-06A536FD9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E9884-1E64-0A4E-B6DD-E7FDF8D9A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2772E-0301-36C7-9D7A-A49763C4B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6ADB-4FD6-49BE-8166-0977329E0FC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D224D-8E9F-6862-C5C8-035148A97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29B15-1A0F-5361-D817-870B390B5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5D15-DBC8-4A09-8AC1-1FA02634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76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86A34-D115-3F47-612E-227A92467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4FD012-90C3-17E7-BA78-EBAA923AC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803D7-350B-E095-ECD0-34790E9E9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6ADB-4FD6-49BE-8166-0977329E0FC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A8DB9-AECD-7EC9-39D0-17E79840C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7D338-27F7-0291-6BEB-DFE1DC910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5D15-DBC8-4A09-8AC1-1FA02634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189D7-EF2C-032A-6209-5CA989D47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965E3-4088-FCCA-2BA5-CB898FEF9E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899621-DFB7-2BDF-D299-8187B2435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015EC5-831C-1E84-9E9F-9C3ED58B1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6ADB-4FD6-49BE-8166-0977329E0FC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24D27-564B-8702-2B1F-0C23BFA32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244CF9-CB63-DC59-2DFC-E9FFEDC15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5D15-DBC8-4A09-8AC1-1FA02634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33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551B6-792C-BE85-37A2-90D24447D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2C241D-BAD1-826B-18B6-C4866CFF4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29DA8F-E94E-FE77-3D2B-2A6E42C82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C09849-E7A4-54BA-0C2F-9B0D1E8BAE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B6EECD-ED7A-E393-E47A-72FB5EB241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1C8D8A-B922-C669-662B-0F806DCEC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6ADB-4FD6-49BE-8166-0977329E0FC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4765AD-51F7-302C-1B3A-78F4D6C93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F90D42-CE33-DA04-C427-C0339DB0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5D15-DBC8-4A09-8AC1-1FA02634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861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A53A5-2202-BD7C-FF81-08FDBA6B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28F488-6C31-C219-8B42-1F34EF521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6ADB-4FD6-49BE-8166-0977329E0FC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4CE12E-A74D-3C1D-C07F-DC133CE71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6C8E59-D085-D9B2-508F-6DDBBFA7D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5D15-DBC8-4A09-8AC1-1FA02634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445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B168A3-FA78-58DF-FD02-71977625E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6ADB-4FD6-49BE-8166-0977329E0FC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CF3458-2072-E2BA-6E35-1464A044E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C7693-4EE5-FC93-80FE-CBA2F1DD3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5D15-DBC8-4A09-8AC1-1FA02634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12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31AA2-7445-514A-E45F-A6974A9C4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6A9BC-B5A6-961F-B74C-BDC206026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CB766A-83DA-A530-688D-9550DAAFFE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C17B32-E4A4-8101-3540-02B73D5CA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6ADB-4FD6-49BE-8166-0977329E0FC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0D23F9-4478-ED0E-7601-7D3CE4BE7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41E651-788F-D42D-7755-4C32BD972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5D15-DBC8-4A09-8AC1-1FA02634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217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B3CF1-8172-6D5D-BF2E-75BFC1D0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DF2C1F-2437-333E-433E-AF80B8EF31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3C0598-1C83-C9E5-17A8-C029056D6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B7B75A-E87D-4662-33AF-589B66501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6ADB-4FD6-49BE-8166-0977329E0FC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9D5F5A-DB88-3846-323D-4404795B7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D6606-5884-603F-7134-173D3FE35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5D15-DBC8-4A09-8AC1-1FA02634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9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94861-5C60-99EB-EAC7-DF52C5803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51E13F-E487-CBA7-8041-999A20824C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E747F-2A7A-AFF1-8F3F-C51D956646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96ADB-4FD6-49BE-8166-0977329E0FC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DD525C-AF64-6A5F-A28C-65BC59A5A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532893-A43C-3D46-5EB0-27CA57711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65D15-DBC8-4A09-8AC1-1FA02634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29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B561A47-A9F0-0379-D8EE-BDED535D17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DD8236-01F1-768B-B250-89A2D295C9EF}"/>
              </a:ext>
            </a:extLst>
          </p:cNvPr>
          <p:cNvSpPr txBox="1"/>
          <p:nvPr/>
        </p:nvSpPr>
        <p:spPr>
          <a:xfrm>
            <a:off x="1918351" y="2608220"/>
            <a:ext cx="83552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44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عنوان طرح شما</a:t>
            </a:r>
          </a:p>
          <a:p>
            <a:pPr algn="ctr"/>
            <a:r>
              <a:rPr lang="fa-IR" sz="44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(خط دوم)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47B3A4-AD46-1960-E25F-FDBBC7DD5590}"/>
              </a:ext>
            </a:extLst>
          </p:cNvPr>
          <p:cNvSpPr txBox="1"/>
          <p:nvPr/>
        </p:nvSpPr>
        <p:spPr>
          <a:xfrm>
            <a:off x="5541264" y="4451215"/>
            <a:ext cx="2881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1600" dirty="0">
                <a:solidFill>
                  <a:schemeClr val="bg1"/>
                </a:solidFill>
                <a:latin typeface="Kalameh Medium" pitchFamily="2" charset="-78"/>
                <a:cs typeface="Kalameh Medium" pitchFamily="2" charset="-78"/>
              </a:rPr>
              <a:t>ارائه‌دهنده (تیم): علی ریاحی</a:t>
            </a:r>
            <a:endParaRPr lang="en-US" sz="1600" dirty="0">
              <a:solidFill>
                <a:schemeClr val="bg1"/>
              </a:solidFill>
              <a:latin typeface="Kalameh Medium" pitchFamily="2" charset="-78"/>
              <a:cs typeface="Kalameh Medium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E068E6-1640-425B-B624-698AE0C21876}"/>
              </a:ext>
            </a:extLst>
          </p:cNvPr>
          <p:cNvSpPr txBox="1"/>
          <p:nvPr/>
        </p:nvSpPr>
        <p:spPr>
          <a:xfrm>
            <a:off x="2749176" y="4451215"/>
            <a:ext cx="2281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1600" dirty="0">
                <a:solidFill>
                  <a:schemeClr val="bg1"/>
                </a:solidFill>
                <a:latin typeface="Kalameh Medium" pitchFamily="2" charset="-78"/>
                <a:cs typeface="Kalameh Medium" pitchFamily="2" charset="-78"/>
              </a:rPr>
              <a:t>+ استان: تهران</a:t>
            </a:r>
            <a:endParaRPr lang="en-US" sz="1600" dirty="0">
              <a:solidFill>
                <a:schemeClr val="bg1"/>
              </a:solidFill>
              <a:latin typeface="Kalameh Medium" pitchFamily="2" charset="-78"/>
              <a:cs typeface="Kalameh Medium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713BE8-386C-4150-03DF-EC1E32A18D38}"/>
              </a:ext>
            </a:extLst>
          </p:cNvPr>
          <p:cNvSpPr txBox="1"/>
          <p:nvPr/>
        </p:nvSpPr>
        <p:spPr>
          <a:xfrm>
            <a:off x="4430108" y="5018578"/>
            <a:ext cx="3331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" pitchFamily="2" charset="-78"/>
                <a:cs typeface="KalamehFaNum" pitchFamily="2" charset="-78"/>
              </a:rPr>
              <a:t>شعار برند (اگر ندارید حذف کنید)</a:t>
            </a:r>
            <a:endParaRPr lang="en-US" dirty="0">
              <a:solidFill>
                <a:schemeClr val="bg1"/>
              </a:solidFill>
              <a:latin typeface="KalamehFaNum" pitchFamily="2" charset="-78"/>
              <a:cs typeface="KalamehFaNum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5A7214-909F-88B0-0151-1B12D5DC6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160" y="4434991"/>
            <a:ext cx="387437" cy="3429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4F04BE-A8F7-CD4D-02B3-96368580AB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443" y="4424365"/>
            <a:ext cx="311219" cy="3556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380A81-1AF3-0153-A08A-F7C505C0755D}"/>
              </a:ext>
            </a:extLst>
          </p:cNvPr>
          <p:cNvSpPr txBox="1"/>
          <p:nvPr/>
        </p:nvSpPr>
        <p:spPr>
          <a:xfrm>
            <a:off x="372005" y="305584"/>
            <a:ext cx="2736955" cy="2818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1200" b="1" dirty="0">
                <a:solidFill>
                  <a:schemeClr val="bg1"/>
                </a:solidFill>
                <a:latin typeface="KalamehFaNum" pitchFamily="2" charset="-78"/>
                <a:cs typeface="KalamehFaNum" pitchFamily="2" charset="-78"/>
              </a:rPr>
              <a:t>توضیحات:</a:t>
            </a:r>
          </a:p>
          <a:p>
            <a:pPr algn="just" rtl="1">
              <a:lnSpc>
                <a:spcPct val="150000"/>
              </a:lnSpc>
            </a:pPr>
            <a:r>
              <a:rPr lang="fa-IR" sz="1200" dirty="0">
                <a:solidFill>
                  <a:schemeClr val="bg1"/>
                </a:solidFill>
                <a:latin typeface="KalamehFaNum" pitchFamily="2" charset="-78"/>
                <a:cs typeface="KalamehFaNum" pitchFamily="2" charset="-78"/>
              </a:rPr>
              <a:t>لطفا در زیبا بودن این صفحه کوشا باشید. اگر لوگو یا شعار ندارید قمست مربوط به آنها را حذف کنید.</a:t>
            </a:r>
          </a:p>
          <a:p>
            <a:pPr algn="just" rtl="1">
              <a:lnSpc>
                <a:spcPct val="150000"/>
              </a:lnSpc>
            </a:pPr>
            <a:r>
              <a:rPr lang="fa-IR" sz="1200" dirty="0">
                <a:solidFill>
                  <a:schemeClr val="bg1"/>
                </a:solidFill>
                <a:latin typeface="KalamehFaNum" pitchFamily="2" charset="-78"/>
                <a:cs typeface="KalamehFaNum" pitchFamily="2" charset="-78"/>
              </a:rPr>
              <a:t>+ فونت اسلایدها "کلمه" است. آن را تغییر ندهید و از فونت دیگری استفاده نکنید.</a:t>
            </a:r>
          </a:p>
          <a:p>
            <a:pPr algn="just" rtl="1">
              <a:lnSpc>
                <a:spcPct val="150000"/>
              </a:lnSpc>
            </a:pPr>
            <a:r>
              <a:rPr lang="fa-IR" sz="1200" dirty="0">
                <a:solidFill>
                  <a:schemeClr val="bg1"/>
                </a:solidFill>
                <a:latin typeface="KalamehFaNum" pitchFamily="2" charset="-78"/>
                <a:cs typeface="KalamehFaNum" pitchFamily="2" charset="-78"/>
              </a:rPr>
              <a:t>+ آیکون ارائه دهنده و استان را تراز و درست نگه دارید.</a:t>
            </a:r>
          </a:p>
          <a:p>
            <a:pPr algn="just" rtl="1">
              <a:lnSpc>
                <a:spcPct val="150000"/>
              </a:lnSpc>
            </a:pPr>
            <a:r>
              <a:rPr lang="fa-IR" sz="1200" b="1" dirty="0">
                <a:solidFill>
                  <a:srgbClr val="FFC000"/>
                </a:solidFill>
                <a:latin typeface="KalamehFaNum" pitchFamily="2" charset="-78"/>
                <a:cs typeface="KalamehFaNum" pitchFamily="2" charset="-78"/>
              </a:rPr>
              <a:t>+ به شماره صفحات دقت کنید</a:t>
            </a:r>
          </a:p>
          <a:p>
            <a:pPr algn="just" rtl="1">
              <a:lnSpc>
                <a:spcPct val="150000"/>
              </a:lnSpc>
            </a:pPr>
            <a:r>
              <a:rPr lang="fa-IR" sz="1100" b="1" dirty="0">
                <a:solidFill>
                  <a:schemeClr val="bg1"/>
                </a:solidFill>
                <a:latin typeface="KalamehFaNum" pitchFamily="2" charset="-78"/>
                <a:cs typeface="KalamehFaNum" pitchFamily="2" charset="-78"/>
              </a:rPr>
              <a:t>(این توضیحات را در نسخه نهایی حذف کنید)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201FCBF-C1A7-F500-0E19-FFEC8B348F85}"/>
              </a:ext>
            </a:extLst>
          </p:cNvPr>
          <p:cNvSpPr/>
          <p:nvPr/>
        </p:nvSpPr>
        <p:spPr>
          <a:xfrm>
            <a:off x="5517216" y="894018"/>
            <a:ext cx="1152144" cy="11521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371637-95D6-D5E4-0FDD-0AA69579E549}"/>
              </a:ext>
            </a:extLst>
          </p:cNvPr>
          <p:cNvSpPr txBox="1"/>
          <p:nvPr/>
        </p:nvSpPr>
        <p:spPr>
          <a:xfrm>
            <a:off x="5664782" y="1070068"/>
            <a:ext cx="8570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b="1" dirty="0">
                <a:solidFill>
                  <a:sysClr val="windowText" lastClr="000000"/>
                </a:solidFill>
                <a:latin typeface="KalamehFaNum" pitchFamily="2" charset="-78"/>
                <a:cs typeface="KalamehFaNum" pitchFamily="2" charset="-78"/>
              </a:rPr>
              <a:t>محل قرارگیری لوگو</a:t>
            </a:r>
            <a:endParaRPr lang="fa-IR" sz="1600" dirty="0">
              <a:solidFill>
                <a:sysClr val="windowText" lastClr="000000"/>
              </a:solidFill>
              <a:latin typeface="KalamehFaNum" pitchFamily="2" charset="-78"/>
              <a:cs typeface="KalamehFaN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11414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7A495-7424-76A4-6D6B-0DF151436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06E8B2-50DE-6638-1677-A707FA473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F39D367-505B-0023-4BD1-3FD5B63102BC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10DD11-6DD9-F188-90B7-50F81A8AAF74}"/>
              </a:ext>
            </a:extLst>
          </p:cNvPr>
          <p:cNvSpPr txBox="1"/>
          <p:nvPr/>
        </p:nvSpPr>
        <p:spPr>
          <a:xfrm>
            <a:off x="11000137" y="6265941"/>
            <a:ext cx="32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8</a:t>
            </a:r>
            <a:endParaRPr lang="en-US" dirty="0">
              <a:solidFill>
                <a:schemeClr val="bg1"/>
              </a:solidFill>
              <a:latin typeface="KalamehFaNum Medium" pitchFamily="2" charset="-78"/>
              <a:cs typeface="KalamehFaNum Medium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0FBA25-18C0-29DE-FAF8-F397BA44BE81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حجم بازار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608ABB6-0A8F-AB6C-7D96-EE541522D96A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70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34CE1-8043-4BAA-0329-0CA7CBBE0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A429AA-FA5C-1DBF-7DDE-F7FFD04D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6FBF541-91C4-ACE4-378D-566A99A51541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EFD0DD-E170-C524-8F65-2896911CDAEE}"/>
              </a:ext>
            </a:extLst>
          </p:cNvPr>
          <p:cNvSpPr txBox="1"/>
          <p:nvPr/>
        </p:nvSpPr>
        <p:spPr>
          <a:xfrm>
            <a:off x="11000137" y="6265941"/>
            <a:ext cx="32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9</a:t>
            </a:r>
            <a:endParaRPr lang="en-US" dirty="0">
              <a:solidFill>
                <a:schemeClr val="bg1"/>
              </a:solidFill>
              <a:latin typeface="KalamehFaNum Medium" pitchFamily="2" charset="-78"/>
              <a:cs typeface="KalamehFaNum Medium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A28D0F-E9CD-37DA-340D-4EE3D14B3A91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اعتبار بخشی ایده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7A96A2-A11E-A32B-79B6-C4BF374DDFAB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03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08F5B-E067-32A7-1CC4-F7DE52D2A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0CAAC8-941E-B009-0677-1A5C52D04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A527CC1-74A8-09E4-2DDF-6C4CEC4A2946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885AFF-76E9-7C83-2E8C-9921639BEAD1}"/>
              </a:ext>
            </a:extLst>
          </p:cNvPr>
          <p:cNvSpPr txBox="1"/>
          <p:nvPr/>
        </p:nvSpPr>
        <p:spPr>
          <a:xfrm>
            <a:off x="10981849" y="6265941"/>
            <a:ext cx="365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10</a:t>
            </a:r>
            <a:endParaRPr lang="en-US" dirty="0">
              <a:solidFill>
                <a:schemeClr val="bg1"/>
              </a:solidFill>
              <a:latin typeface="KalamehFaNum Medium" pitchFamily="2" charset="-78"/>
              <a:cs typeface="KalamehFaNum Medium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E0AEEE-61D3-189F-C836-598DE196A636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مدل کسب‌وکار و مدل درآمدی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81ECC60-546F-F3DE-56C4-2542939E0D01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56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2DE4A-86E3-CD07-1C7B-88373B1FD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CA16BD-BC6C-7C0C-0FEE-C9FBC2FD2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6C619B-863A-6C03-3218-77F3D8804E45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CA6F9-260D-C62A-BACF-7E2BE7B2AE7F}"/>
              </a:ext>
            </a:extLst>
          </p:cNvPr>
          <p:cNvSpPr txBox="1"/>
          <p:nvPr/>
        </p:nvSpPr>
        <p:spPr>
          <a:xfrm>
            <a:off x="10981849" y="6265941"/>
            <a:ext cx="365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11</a:t>
            </a:r>
            <a:endParaRPr lang="en-US" dirty="0">
              <a:solidFill>
                <a:schemeClr val="bg1"/>
              </a:solidFill>
              <a:latin typeface="KalamehFaNum Medium" pitchFamily="2" charset="-78"/>
              <a:cs typeface="KalamehFaNum Medium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48A9F9-BA0D-8956-3B70-1BC533FE339F}"/>
              </a:ext>
            </a:extLst>
          </p:cNvPr>
          <p:cNvSpPr txBox="1"/>
          <p:nvPr/>
        </p:nvSpPr>
        <p:spPr>
          <a:xfrm>
            <a:off x="866275" y="558897"/>
            <a:ext cx="9998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تحلیل رقبا (داخلی-بین المللی/ مستقیم-غیرمستقیم)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91CE7F8-A69F-CC82-0B57-060B46DF9C57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14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58C0F-14C7-7A11-CA26-ECFA4C8DD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87957A-40AE-591E-D9BA-21FEE4B93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2C3DE45-4633-D28C-75C8-81771E2780E8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6F5549-022E-477D-7783-142F50053DC6}"/>
              </a:ext>
            </a:extLst>
          </p:cNvPr>
          <p:cNvSpPr txBox="1"/>
          <p:nvPr/>
        </p:nvSpPr>
        <p:spPr>
          <a:xfrm>
            <a:off x="10981849" y="6265941"/>
            <a:ext cx="365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12</a:t>
            </a:r>
            <a:endParaRPr lang="en-US" dirty="0">
              <a:solidFill>
                <a:schemeClr val="bg1"/>
              </a:solidFill>
              <a:latin typeface="KalamehFaNum Medium" pitchFamily="2" charset="-78"/>
              <a:cs typeface="KalamehFaNum Medium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8F3FC5-ACF0-316F-D9A8-6ABD37DE8158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مزیت رقابتی</a:t>
            </a:r>
            <a:endParaRPr lang="en-US" sz="28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0166576-8F60-E364-E327-D03A470C2EDE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161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77B71-14CB-DE8F-B0FC-913D766BF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42F0F9-B107-C800-F5B6-813E2DD96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D18A244-0F92-08A0-72B4-4ED00A3A4243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1C8B3C-24AF-22E6-8C4D-62211025E280}"/>
              </a:ext>
            </a:extLst>
          </p:cNvPr>
          <p:cNvSpPr txBox="1"/>
          <p:nvPr/>
        </p:nvSpPr>
        <p:spPr>
          <a:xfrm>
            <a:off x="10963561" y="6265941"/>
            <a:ext cx="41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13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2F9C64-B302-6F27-6491-E6C5EB763BBC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گذشته، حال و آینده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86ADF14-284A-1359-603A-EC51B4964FB9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26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E48F0-1844-5DA4-FB10-A034D8405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6E0670-FB30-69C0-5442-1B2E52772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262D3BC-EED2-E96E-DA88-9411489B1ED2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4B782C-6496-5FAF-7F38-F91C0092CF07}"/>
              </a:ext>
            </a:extLst>
          </p:cNvPr>
          <p:cNvSpPr txBox="1"/>
          <p:nvPr/>
        </p:nvSpPr>
        <p:spPr>
          <a:xfrm>
            <a:off x="10963561" y="6265941"/>
            <a:ext cx="41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14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879201-97F9-831F-38E2-B0C5E9078C98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نمودار زمانی (برنامه زمان‌بندی)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7E16EA4-4E98-AB1F-C05B-AAD5597B12C4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DDB6C3-D553-24F9-70A3-6FDF17A20556}"/>
              </a:ext>
            </a:extLst>
          </p:cNvPr>
          <p:cNvSpPr txBox="1"/>
          <p:nvPr/>
        </p:nvSpPr>
        <p:spPr>
          <a:xfrm>
            <a:off x="170121" y="558897"/>
            <a:ext cx="5083803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a-IR" sz="2200" dirty="0">
              <a:solidFill>
                <a:schemeClr val="bg1"/>
              </a:solidFill>
              <a:latin typeface="Kalameh regular" pitchFamily="2" charset="-78"/>
              <a:cs typeface="Kalameh regular" pitchFamily="2" charset="-78"/>
            </a:endParaRP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a-IR" sz="2200" dirty="0">
              <a:solidFill>
                <a:schemeClr val="bg1"/>
              </a:solidFill>
              <a:latin typeface="Kalameh regular" pitchFamily="2" charset="-78"/>
              <a:cs typeface="Kalameh regul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52151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1E5F1-B41F-2563-D328-A1490E2DF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AA715F-CB98-EEAC-10FE-5200EF2D8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7AF71A-3CEF-9DB0-7A91-B444CBE0B18B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03933B-D017-18C8-7E1B-1DDA643C823B}"/>
              </a:ext>
            </a:extLst>
          </p:cNvPr>
          <p:cNvSpPr txBox="1"/>
          <p:nvPr/>
        </p:nvSpPr>
        <p:spPr>
          <a:xfrm>
            <a:off x="10963561" y="6265941"/>
            <a:ext cx="41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15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C01BED-E25A-62BF-ABA0-1A9D4F671D6A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ساختار هزینه پیاده سازی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EDA7153-C295-B1FB-9DC9-6700EBFBD61F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930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D15DA-08D7-9229-2EEA-50AF7F590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DD5BD5-D1CE-3F93-BC36-EAA7DA00D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34BEBE-FED6-240E-5D07-9FFEFF4C9CC4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21AEF4-7E47-597F-ACE9-5A5ED4DA05D1}"/>
              </a:ext>
            </a:extLst>
          </p:cNvPr>
          <p:cNvSpPr txBox="1"/>
          <p:nvPr/>
        </p:nvSpPr>
        <p:spPr>
          <a:xfrm>
            <a:off x="10963561" y="6265941"/>
            <a:ext cx="41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16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CE0166-87EF-ED42-5530-A7B6079D6556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نمودار پیش‌بینی هزینه و درآمد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8447216-4E33-6F7E-CAA9-FD72671FB988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239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19C8B-FA9F-2732-3D1A-D74C90AA1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767939-D897-5CB3-C82C-09C9D1F09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32B006-7CD1-3B22-9446-3F7D2838DBCE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1BD46-E15A-2887-6628-3DBE1F3D4743}"/>
              </a:ext>
            </a:extLst>
          </p:cNvPr>
          <p:cNvSpPr txBox="1"/>
          <p:nvPr/>
        </p:nvSpPr>
        <p:spPr>
          <a:xfrm>
            <a:off x="10963561" y="6265941"/>
            <a:ext cx="41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17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26E429-CF23-60ED-32F1-B002B83817C7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بوم </a:t>
            </a:r>
            <a:r>
              <a:rPr lang="en-US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Lean </a:t>
            </a:r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در یک نگاه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1B9994B-194B-DA6A-DA77-8D8DC9DDD84D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EF1010-57EA-6826-AFDD-D3CC636238AC}"/>
              </a:ext>
            </a:extLst>
          </p:cNvPr>
          <p:cNvSpPr/>
          <p:nvPr/>
        </p:nvSpPr>
        <p:spPr>
          <a:xfrm>
            <a:off x="632478" y="1143672"/>
            <a:ext cx="2111032" cy="284765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مشکل (</a:t>
            </a:r>
            <a:r>
              <a:rPr lang="en-US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Problems</a:t>
            </a:r>
            <a:r>
              <a:rPr lang="fa-IR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)</a:t>
            </a:r>
            <a:endParaRPr lang="en-US" sz="1200" b="1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  <a:p>
            <a:pPr algn="r" rtl="1"/>
            <a:endParaRPr lang="en-US" sz="1200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تنهایی اجتماعی و سختی یافتن دوستان با علایق مشترک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نبود یک پلتفرم متمرکز برای فعالیت‌ها و رویدادهای حضوری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پراکندگی گروه‌ها در شبکه‌های اجتماعی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عدم امکان مقایسه فعالیت‌ها از نظر هزینه، مکان، زمان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دشواری اطلاع‌رسانی برای برگزارکنندگان</a:t>
            </a:r>
          </a:p>
          <a:p>
            <a:pPr algn="r" rtl="1"/>
            <a:endParaRPr lang="ar-SA" sz="1100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2B38E2-627B-E0F4-047D-06B473EBC727}"/>
              </a:ext>
            </a:extLst>
          </p:cNvPr>
          <p:cNvSpPr/>
          <p:nvPr/>
        </p:nvSpPr>
        <p:spPr>
          <a:xfrm>
            <a:off x="2743510" y="1143672"/>
            <a:ext cx="2111032" cy="2847654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بخش مشتریان (</a:t>
            </a:r>
            <a:r>
              <a:rPr lang="en-US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Customer Segments)</a:t>
            </a:r>
          </a:p>
          <a:p>
            <a:pPr algn="r" rtl="1"/>
            <a:endParaRPr lang="en-US" sz="1200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جوانان و افراد فعال اجتماعی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تازه‌واردها به شهرها (به‌ویژه تهران، سپس دبی)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گردشگران و افراد علاقه‌مند به تجربه‌های جدید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برگزارکنندگان برنامه‌ها، کلاس‌ها و ایونت‌ها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باشگاه‌ها، مراکز فرهنگی، تفریحی و آموزشی</a:t>
            </a:r>
          </a:p>
          <a:p>
            <a:pPr algn="r" rtl="1"/>
            <a:endParaRPr lang="ar-SA" sz="1100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377AEC-0B43-D96C-71DF-23F264980216}"/>
              </a:ext>
            </a:extLst>
          </p:cNvPr>
          <p:cNvSpPr/>
          <p:nvPr/>
        </p:nvSpPr>
        <p:spPr>
          <a:xfrm>
            <a:off x="4814456" y="1143672"/>
            <a:ext cx="2111032" cy="2847654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ارزش پیشنهادی منحصربه‌فرد (</a:t>
            </a:r>
            <a:r>
              <a:rPr lang="en-US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UVP)</a:t>
            </a:r>
          </a:p>
          <a:p>
            <a:pPr algn="r" rtl="1"/>
            <a:endParaRPr lang="en-US" sz="1200" b="1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  <a:p>
            <a:pPr algn="r" rtl="1"/>
            <a:r>
              <a:rPr lang="ar-SA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اولین و مرجع‌ترین پلتفرم فعالیت‌های دوستانه در ایران</a:t>
            </a:r>
            <a:endParaRPr lang="ar-SA" sz="1200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پیدا کردن فعالیت‌های مرتبط در چند ثانیه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تشکیل گروه‌های واقعی با علایق مشترک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ایجاد تجربه‌های جدید، صرفه‌جویی زمانی و هزینه‌ای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پلتفرمی که ورود رقبا را هم‌افزا می‌داند، نه تهدید</a:t>
            </a:r>
          </a:p>
          <a:p>
            <a:pPr algn="r" rtl="1"/>
            <a:endParaRPr lang="ar-SA" sz="1100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D7BC85-ABFA-DC5F-E718-C954780E8814}"/>
              </a:ext>
            </a:extLst>
          </p:cNvPr>
          <p:cNvSpPr/>
          <p:nvPr/>
        </p:nvSpPr>
        <p:spPr>
          <a:xfrm>
            <a:off x="6920349" y="1143672"/>
            <a:ext cx="2111032" cy="2847654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راه‌حل (</a:t>
            </a:r>
            <a:r>
              <a:rPr lang="en-US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Solution)</a:t>
            </a:r>
          </a:p>
          <a:p>
            <a:pPr algn="r" rtl="1"/>
            <a:endParaRPr lang="en-US" sz="1200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پلتفرم اعلام برنامه با قابلیت ایجاد و شرکت در فعالیت‌ها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سیستم هوشمند پیشنهاد فعالیت‌ها بر اساس علایق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داشبورد برگزارکنندگان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امکان مقایسه رویدادها و انتخاب بهترین گزینه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ساخت گروه‌های پایدار و تعامل حضوری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D89128-52AA-34F1-BD37-47B00880BB7F}"/>
              </a:ext>
            </a:extLst>
          </p:cNvPr>
          <p:cNvSpPr/>
          <p:nvPr/>
        </p:nvSpPr>
        <p:spPr>
          <a:xfrm>
            <a:off x="9024140" y="1143672"/>
            <a:ext cx="2341819" cy="2847654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کانال‌ها (</a:t>
            </a:r>
            <a:r>
              <a:rPr lang="en-US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Channels)</a:t>
            </a:r>
          </a:p>
          <a:p>
            <a:pPr algn="r" rtl="1"/>
            <a:endParaRPr lang="en-US" sz="1200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شبکه‌های اجتماعی (اینستاگرام + تلگرام)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تبلیغات محلی و شهری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همکاری با مراکز ورزشی، آموزشی و گردشگری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برنامه‌های مشترک با شهرداری و سازمان‌ها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وب‌سایت و اپلیکیشن موبایل (در مراحل بعدی)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E0B5A9-B7D8-27A4-3FF4-68A8E620C761}"/>
              </a:ext>
            </a:extLst>
          </p:cNvPr>
          <p:cNvSpPr/>
          <p:nvPr/>
        </p:nvSpPr>
        <p:spPr>
          <a:xfrm>
            <a:off x="632478" y="3991326"/>
            <a:ext cx="2754957" cy="18483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جریان درآمدی (</a:t>
            </a:r>
            <a:r>
              <a:rPr lang="en-US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Revenue Streams)</a:t>
            </a:r>
          </a:p>
          <a:p>
            <a:pPr algn="r" rtl="1"/>
            <a:endParaRPr lang="en-US" sz="1200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کارمزد (</a:t>
            </a:r>
            <a:r>
              <a:rPr lang="en-US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Commission) </a:t>
            </a:r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از ثبت‌نام رویدادها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اشتراک پرمیوم برگزارکنندگان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تبلیغات هدفمند درون‌پلتفرمی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همکاری با سازمان‌های گردشگری و فرهنگی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فروش خدمات جانبی (رزرو مکان، ابزار، آموزش و…)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71C3E76-AA87-3E2C-A767-C772034DB61C}"/>
              </a:ext>
            </a:extLst>
          </p:cNvPr>
          <p:cNvSpPr/>
          <p:nvPr/>
        </p:nvSpPr>
        <p:spPr>
          <a:xfrm>
            <a:off x="3386350" y="3991326"/>
            <a:ext cx="2326365" cy="18483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ساختار هزینه (</a:t>
            </a:r>
            <a:r>
              <a:rPr lang="en-US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Cost Structure)</a:t>
            </a:r>
          </a:p>
          <a:p>
            <a:pPr algn="r" rtl="1"/>
            <a:endParaRPr lang="en-US" sz="1200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توسعه فنی (</a:t>
            </a:r>
            <a:r>
              <a:rPr lang="en-US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AI، </a:t>
            </a:r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سرور، اپلیکیشن)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بازاریابی و جذب کاربر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پشتیبانی و عملیات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هزینه‌های حقوقی، مجوزها و همکاری‌های سازمانی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زیرساخت و اداری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397CF7-9B8C-2234-FF5D-A591870D0D2C}"/>
              </a:ext>
            </a:extLst>
          </p:cNvPr>
          <p:cNvSpPr/>
          <p:nvPr/>
        </p:nvSpPr>
        <p:spPr>
          <a:xfrm>
            <a:off x="5712715" y="3991326"/>
            <a:ext cx="2420407" cy="18483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شاخص‌های کلیدی (</a:t>
            </a:r>
            <a:r>
              <a:rPr lang="en-US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Key Metrics)</a:t>
            </a:r>
          </a:p>
          <a:p>
            <a:pPr algn="r" rtl="1"/>
            <a:endParaRPr lang="en-US" sz="1200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تعداد کاربران فعال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تعداد فعالیت‌های ایجادشده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نرخ ثبت‌نام در رویدادها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نرخ بازگشت کاربران (</a:t>
            </a:r>
            <a:r>
              <a:rPr lang="en-US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Retention)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رشد فعالیت‌ها در هر شهر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درآمد ماهانه و نقطه سربه‌سر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8BCFC4-566D-EAF8-D4E8-3D2C7CD7D590}"/>
              </a:ext>
            </a:extLst>
          </p:cNvPr>
          <p:cNvSpPr/>
          <p:nvPr/>
        </p:nvSpPr>
        <p:spPr>
          <a:xfrm>
            <a:off x="8127111" y="3991326"/>
            <a:ext cx="3238847" cy="18483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مزیت ناعادلانه (</a:t>
            </a:r>
            <a:r>
              <a:rPr lang="en-US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Unfair Advantage)</a:t>
            </a:r>
          </a:p>
          <a:p>
            <a:pPr algn="r" rtl="1"/>
            <a:endParaRPr lang="en-US" sz="1200" b="1" dirty="0">
              <a:solidFill>
                <a:schemeClr val="tx1"/>
              </a:solidFill>
              <a:latin typeface="Kalameh regular" panose="020B0604020202020204" charset="-78"/>
              <a:cs typeface="Kalameh regular" panose="020B0604020202020204" charset="-78"/>
            </a:endParaRPr>
          </a:p>
          <a:p>
            <a:pPr algn="r" rtl="1"/>
            <a:r>
              <a:rPr lang="ar-SA" sz="1200" b="1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اولین بودن</a:t>
            </a:r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 و امکان تبدیل‌شدن به مرجع رسمی کشور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ارتباطات و همکاری‌های قانونی/سازمانی بالقوه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الگوریتم پیشنهادگر اختصاصی مبتنی بر رفتار کاربران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اعتبار اجتماعی و جامعهٔ اولیه فعال (۱۰۰۰+ کاربر)</a:t>
            </a:r>
          </a:p>
          <a:p>
            <a:pPr algn="r" rtl="1"/>
            <a:r>
              <a:rPr lang="ar-SA" sz="1200" dirty="0">
                <a:solidFill>
                  <a:schemeClr val="tx1"/>
                </a:solidFill>
                <a:latin typeface="Kalameh regular" panose="020B0604020202020204" charset="-78"/>
                <a:cs typeface="Kalameh regular" panose="020B0604020202020204" charset="-78"/>
              </a:rPr>
              <a:t>مدل ذهنی هم‌افزا با رقبا → تسریع رشد بازار</a:t>
            </a:r>
          </a:p>
        </p:txBody>
      </p:sp>
    </p:spTree>
    <p:extLst>
      <p:ext uri="{BB962C8B-B14F-4D97-AF65-F5344CB8AC3E}">
        <p14:creationId xmlns:p14="http://schemas.microsoft.com/office/powerpoint/2010/main" val="811832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D0CF6-E541-0334-E0F0-3CCA811B6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10E976-ECEA-A3A1-10E4-4DADE932CF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689036-5491-80EA-3D31-8C13A919FE16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طرح مساله/چالش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A70DE6D-BA79-EAA1-AC66-79FB1F232923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F75D644-EB4C-F675-DDDD-30213E48BE81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55558C-FF73-5282-4A07-D70F8F43A002}"/>
              </a:ext>
            </a:extLst>
          </p:cNvPr>
          <p:cNvSpPr txBox="1"/>
          <p:nvPr/>
        </p:nvSpPr>
        <p:spPr>
          <a:xfrm>
            <a:off x="11000137" y="6265941"/>
            <a:ext cx="32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2</a:t>
            </a:r>
            <a:endParaRPr lang="en-US" dirty="0">
              <a:solidFill>
                <a:schemeClr val="bg1"/>
              </a:solidFill>
              <a:latin typeface="KalamehFaNum Medium" pitchFamily="2" charset="-78"/>
              <a:cs typeface="KalamehFaNum Medium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4A044-8B68-75D8-C8B1-D3F63DA25404}"/>
              </a:ext>
            </a:extLst>
          </p:cNvPr>
          <p:cNvSpPr txBox="1"/>
          <p:nvPr/>
        </p:nvSpPr>
        <p:spPr>
          <a:xfrm>
            <a:off x="7004303" y="1403491"/>
            <a:ext cx="3860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solidFill>
                  <a:schemeClr val="bg1"/>
                </a:solidFill>
                <a:latin typeface="Kalameh regular" panose="020B0604020202020204" charset="-78"/>
                <a:cs typeface="Kalameh regular" panose="020B0604020202020204" charset="-78"/>
              </a:rPr>
              <a:t>متن نمونه (اندازه و ضخامت قابل تغییر)</a:t>
            </a:r>
            <a:endParaRPr lang="en-US" sz="2400" dirty="0">
              <a:solidFill>
                <a:schemeClr val="bg1"/>
              </a:solidFill>
              <a:latin typeface="Kalameh regular" panose="020B0604020202020204" charset="-78"/>
              <a:cs typeface="Kalameh regular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1305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DDA93-5223-A078-514C-90ABD5F97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875881-9A6E-8632-201A-40BBA1C2E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5B0918D-EC93-5EEB-E93A-C073EB2644B5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8A3EB2-4671-A719-6C4B-73ECBEF38460}"/>
              </a:ext>
            </a:extLst>
          </p:cNvPr>
          <p:cNvSpPr txBox="1"/>
          <p:nvPr/>
        </p:nvSpPr>
        <p:spPr>
          <a:xfrm>
            <a:off x="10963561" y="6265941"/>
            <a:ext cx="41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18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657B26-12AC-6D92-1F27-062220BB5311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استارتاپ و رسانه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38B2154-A5DC-00D8-D990-7D8F5AD3E454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938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C4CDE-6CBE-30A2-3CDE-B1F11AC1F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ACBA9E-9574-2254-D980-B8E0EE27A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797A6B3-D767-2CC3-E340-B714E2AF3F48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BEB6C0-E5C4-D389-6D69-3FF3DED8F7B8}"/>
              </a:ext>
            </a:extLst>
          </p:cNvPr>
          <p:cNvSpPr txBox="1"/>
          <p:nvPr/>
        </p:nvSpPr>
        <p:spPr>
          <a:xfrm>
            <a:off x="10963561" y="6265941"/>
            <a:ext cx="41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713428-C8E1-780E-8875-59C7F9E7F9DE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استراتژی رشد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EF37AB4-75BF-D90A-8133-FD502CA44EF5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27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C5CD9-E50E-B4C0-B36E-03E99BD3B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472098-22EF-F16D-FBFC-C7AB3BA22C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7ADD55-91F5-7C44-633F-FE9CFC67CA9B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3598C8-2E13-8F08-8274-EE5328792CD4}"/>
              </a:ext>
            </a:extLst>
          </p:cNvPr>
          <p:cNvSpPr txBox="1"/>
          <p:nvPr/>
        </p:nvSpPr>
        <p:spPr>
          <a:xfrm>
            <a:off x="10963561" y="6265941"/>
            <a:ext cx="41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5BBC32-0928-BC85-63AE-3438FDAA3483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تحلیل </a:t>
            </a:r>
            <a:r>
              <a:rPr lang="en-US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SWOT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CC0272C-9069-8C77-7D54-55352D656416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91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E7448-BD0F-31FC-8DA6-C66403474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BE6B46-9CC6-8B2A-BDDA-45B7D22D4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C68714D-CA7A-D754-72FF-1B7F0501E42A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DB7F82-6339-7DBD-9EF1-03FE6CD2D960}"/>
              </a:ext>
            </a:extLst>
          </p:cNvPr>
          <p:cNvSpPr txBox="1"/>
          <p:nvPr/>
        </p:nvSpPr>
        <p:spPr>
          <a:xfrm>
            <a:off x="10963561" y="6265941"/>
            <a:ext cx="41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21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2CCAFD-70EF-4AB5-BC11-A247A9DF1305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چشم‌انداز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46CA274-F686-EB8B-5C14-394D2F5FE630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355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D4C39-3F3D-9B1C-17F6-6B42EC498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1BF813-5800-AD0B-3905-8D9E494B1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19E24AC-25D8-37FA-1FA5-B2A4EFF5196F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9454D6-43A6-AC82-EA12-55487C1EF23F}"/>
              </a:ext>
            </a:extLst>
          </p:cNvPr>
          <p:cNvSpPr txBox="1"/>
          <p:nvPr/>
        </p:nvSpPr>
        <p:spPr>
          <a:xfrm>
            <a:off x="10963561" y="6265941"/>
            <a:ext cx="41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CC86F7-170F-071F-AE1F-38D3F7E57903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دستاوردها و افتخارات/مجوزها و ثبت اختراعات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6088634-0BE8-C5C1-E237-FDBF7BF36145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919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05515-F2C4-80F5-E15C-B5B077BEF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24A5F0-2074-58F3-B74F-96BC277B5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9905D84-2B8C-FA26-A92A-B163A5D63BCB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44490A-4F78-AA15-AA9E-70F98A105213}"/>
              </a:ext>
            </a:extLst>
          </p:cNvPr>
          <p:cNvSpPr txBox="1"/>
          <p:nvPr/>
        </p:nvSpPr>
        <p:spPr>
          <a:xfrm>
            <a:off x="10910735" y="6284229"/>
            <a:ext cx="500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23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25494C-48C8-BB50-DF4C-C52D71424197}"/>
              </a:ext>
            </a:extLst>
          </p:cNvPr>
          <p:cNvSpPr txBox="1"/>
          <p:nvPr/>
        </p:nvSpPr>
        <p:spPr>
          <a:xfrm>
            <a:off x="1058779" y="558897"/>
            <a:ext cx="9806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دستاوردهایی که طرح شما موفق به کسب آن ها شده است.</a:t>
            </a:r>
          </a:p>
          <a:p>
            <a:pPr algn="r" rtl="1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ارائه مدرک مجوز یا ثبت اختراع (در صورت اخذ آن)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14946C0-FA35-B8B5-4005-184FB050C221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237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9FDDB-F6DD-0F8B-B6A2-CF4EC81D4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6F82B7-1CF7-F5B8-2B9C-782A968BE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A647A5C-4624-86C0-A81A-96E5F71A3E28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C30A79-FD10-26BF-3231-EFF7AFD9DCD8}"/>
              </a:ext>
            </a:extLst>
          </p:cNvPr>
          <p:cNvSpPr txBox="1"/>
          <p:nvPr/>
        </p:nvSpPr>
        <p:spPr>
          <a:xfrm>
            <a:off x="10910735" y="6284229"/>
            <a:ext cx="500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BD6199-6129-1A5A-FDAE-2A8E58B1F59D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راه ارتباطی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C1F59BE-EBB9-11AB-D42C-A07A9C07F8B0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9532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1D903-8067-0539-F7D9-EAC18DC4C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861A1D-9AEF-843E-8B56-F61E9F08B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48BBFA3-7F7B-A36E-80C3-ECF0CE606308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EDE8A7-B4E2-92DA-06BF-E668B4A52AA2}"/>
              </a:ext>
            </a:extLst>
          </p:cNvPr>
          <p:cNvSpPr txBox="1"/>
          <p:nvPr/>
        </p:nvSpPr>
        <p:spPr>
          <a:xfrm>
            <a:off x="10910735" y="6284229"/>
            <a:ext cx="500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8CFDFB-3F4C-DB2F-5E49-7F6C571F881F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چرا انتخاب ما می‌تواند هوشمندانه باشد؟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1831DAE-B258-8393-FC4A-06BC5C281288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80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98C51-58D5-6390-3645-D2CAC584A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7F58AF-8B19-0528-D7F1-35F548E82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B3C142D-EF8F-7E96-EE08-8ECC8F43E27A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C035B6-D78B-C526-AFFC-118927B3313F}"/>
              </a:ext>
            </a:extLst>
          </p:cNvPr>
          <p:cNvSpPr txBox="1"/>
          <p:nvPr/>
        </p:nvSpPr>
        <p:spPr>
          <a:xfrm>
            <a:off x="10910735" y="6284229"/>
            <a:ext cx="500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DB737A-18D9-276E-53C4-3786C996F3A9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پیشنهادات | درخواست‌ها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7B91B15-0C99-A055-1AA1-DF854F26125A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724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D52BA-69C6-9D09-6D3F-7D55ECE15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F2DE78-F6CF-9F9F-6DF0-6F099A49A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5E1B30-D814-0860-7973-0B2A65891C48}"/>
              </a:ext>
            </a:extLst>
          </p:cNvPr>
          <p:cNvSpPr txBox="1"/>
          <p:nvPr/>
        </p:nvSpPr>
        <p:spPr>
          <a:xfrm>
            <a:off x="2150364" y="2671832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با تشکر از حسن توجه شما خوبان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7AA1CDA-F976-1CF2-339D-F0F4006B7FAF}"/>
              </a:ext>
            </a:extLst>
          </p:cNvPr>
          <p:cNvSpPr/>
          <p:nvPr/>
        </p:nvSpPr>
        <p:spPr>
          <a:xfrm>
            <a:off x="4008119" y="3357427"/>
            <a:ext cx="4175762" cy="13625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350D1A-1653-C423-60B6-A26CDE3A233E}"/>
              </a:ext>
            </a:extLst>
          </p:cNvPr>
          <p:cNvSpPr txBox="1"/>
          <p:nvPr/>
        </p:nvSpPr>
        <p:spPr>
          <a:xfrm>
            <a:off x="2061411" y="3474720"/>
            <a:ext cx="8069178" cy="557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200" dirty="0">
                <a:solidFill>
                  <a:schemeClr val="bg1"/>
                </a:solidFill>
                <a:latin typeface="Kalameh regular" pitchFamily="2" charset="-78"/>
                <a:cs typeface="Kalameh regular" pitchFamily="2" charset="-78"/>
              </a:rPr>
              <a:t>جمله مد نظر شما برای اسلاید آخر</a:t>
            </a:r>
          </a:p>
        </p:txBody>
      </p:sp>
    </p:spTree>
    <p:extLst>
      <p:ext uri="{BB962C8B-B14F-4D97-AF65-F5344CB8AC3E}">
        <p14:creationId xmlns:p14="http://schemas.microsoft.com/office/powerpoint/2010/main" val="2152008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E35A2-9ADC-FD35-FD79-E775EC644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F4A4EB-1369-4A1C-B7BD-1B881C4E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FC562-8C27-B742-BBC5-6D60E2AF2696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شیوه متداول گذشته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3C1F0FA-2F02-3325-8CD7-3C8145B92FF5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2EF93EC-6CAF-DFEE-B3C8-5152D82432E2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4BD562-E1D1-6EF1-522C-9FC2C427997D}"/>
              </a:ext>
            </a:extLst>
          </p:cNvPr>
          <p:cNvSpPr txBox="1"/>
          <p:nvPr/>
        </p:nvSpPr>
        <p:spPr>
          <a:xfrm>
            <a:off x="11000137" y="6265941"/>
            <a:ext cx="32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3</a:t>
            </a:r>
            <a:endParaRPr lang="en-US" dirty="0">
              <a:solidFill>
                <a:schemeClr val="bg1"/>
              </a:solidFill>
              <a:latin typeface="KalamehFaNum Medium" pitchFamily="2" charset="-78"/>
              <a:cs typeface="KalamehFaNum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84002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5BB1D-C924-2F42-D79C-180FE496C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E1B09A-0BB9-0E1F-9741-BFC9B8C78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004E24-3209-BB98-3301-FF4AC8CBAED9}"/>
              </a:ext>
            </a:extLst>
          </p:cNvPr>
          <p:cNvSpPr txBox="1"/>
          <p:nvPr/>
        </p:nvSpPr>
        <p:spPr>
          <a:xfrm>
            <a:off x="786063" y="1870211"/>
            <a:ext cx="10655877" cy="374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chemeClr val="bg1"/>
                </a:solidFill>
                <a:latin typeface="Peyda" pitchFamily="2" charset="-78"/>
                <a:cs typeface="Peyda" pitchFamily="2" charset="-78"/>
              </a:rPr>
              <a:t>سعی کنید از قالب ارائه منحصربه فرد خودتان استفاده کنید؛ شخصی سازی شده و خلاقانه!</a:t>
            </a:r>
          </a:p>
          <a:p>
            <a:pPr marL="342900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chemeClr val="bg1"/>
                </a:solidFill>
                <a:latin typeface="Peyda" pitchFamily="2" charset="-78"/>
                <a:cs typeface="Peyda" pitchFamily="2" charset="-78"/>
              </a:rPr>
              <a:t>از عکس ها و تصاویر مرتبط با موضوع خود استفاده کنید.</a:t>
            </a:r>
          </a:p>
          <a:p>
            <a:pPr marL="342900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chemeClr val="bg1"/>
                </a:solidFill>
                <a:latin typeface="Peyda" pitchFamily="2" charset="-78"/>
                <a:cs typeface="Peyda" pitchFamily="2" charset="-78"/>
              </a:rPr>
              <a:t>ارائه ای که تهیه می کنید گویا و حاوی اطلاعات مختصر و مهم باشد.</a:t>
            </a:r>
          </a:p>
          <a:p>
            <a:pPr marL="342900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chemeClr val="bg1"/>
                </a:solidFill>
                <a:latin typeface="Peyda" pitchFamily="2" charset="-78"/>
                <a:cs typeface="Peyda" pitchFamily="2" charset="-78"/>
              </a:rPr>
              <a:t>این فایل، یک نمونه هست؛ می توانید نمونه های بیشتری را با سرچ کردن بیابید!</a:t>
            </a:r>
          </a:p>
          <a:p>
            <a:pPr algn="just" rtl="1">
              <a:lnSpc>
                <a:spcPct val="150000"/>
              </a:lnSpc>
            </a:pPr>
            <a:r>
              <a:rPr lang="fa-IR" sz="2000" b="1" dirty="0">
                <a:solidFill>
                  <a:srgbClr val="FFC000"/>
                </a:solidFill>
                <a:latin typeface="Peyda" pitchFamily="2" charset="-78"/>
                <a:cs typeface="Peyda" pitchFamily="2" charset="-78"/>
              </a:rPr>
              <a:t>نکته مهم: ما چیزی تحت عنوان جمله نداریم! عبارات کوتاه شده بدون فعل فقط داریم!</a:t>
            </a:r>
          </a:p>
          <a:p>
            <a:pPr marL="342900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a-IR" sz="2000" dirty="0">
              <a:solidFill>
                <a:schemeClr val="bg1"/>
              </a:solidFill>
              <a:latin typeface="Peyda" pitchFamily="2" charset="-78"/>
              <a:cs typeface="Peyda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2000" dirty="0">
                <a:solidFill>
                  <a:schemeClr val="bg1"/>
                </a:solidFill>
                <a:latin typeface="Peyda" pitchFamily="2" charset="-78"/>
                <a:cs typeface="Peyda" pitchFamily="2" charset="-78"/>
              </a:rPr>
              <a:t>"فراموش نکنید نحوه ارائه هر چیز، اهمیت اون رو مشخص می کنه"</a:t>
            </a:r>
          </a:p>
          <a:p>
            <a:pPr marL="342900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a-IR" sz="2000" dirty="0">
              <a:solidFill>
                <a:schemeClr val="bg1"/>
              </a:solidFill>
              <a:latin typeface="Peyda" pitchFamily="2" charset="-78"/>
              <a:cs typeface="Peyda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8A6D5B-37D3-F35C-19D7-DB3DA844C3B0}"/>
              </a:ext>
            </a:extLst>
          </p:cNvPr>
          <p:cNvSpPr txBox="1"/>
          <p:nvPr/>
        </p:nvSpPr>
        <p:spPr>
          <a:xfrm>
            <a:off x="2150364" y="723653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چند نکته کوتاه برای طراحی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69259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A14E2-85BF-F709-1B83-C32251876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2BF326-D9E5-A106-06BC-B290B5B05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23BA226-1C35-FD83-060B-5FC273FDFFCC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047089-8E2F-7314-AB7D-19DF4A47D3E2}"/>
              </a:ext>
            </a:extLst>
          </p:cNvPr>
          <p:cNvSpPr txBox="1"/>
          <p:nvPr/>
        </p:nvSpPr>
        <p:spPr>
          <a:xfrm>
            <a:off x="11000137" y="6265941"/>
            <a:ext cx="32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4</a:t>
            </a:r>
            <a:endParaRPr lang="en-US" dirty="0">
              <a:solidFill>
                <a:schemeClr val="bg1"/>
              </a:solidFill>
              <a:latin typeface="KalamehFaNum Medium" pitchFamily="2" charset="-78"/>
              <a:cs typeface="KalamehFaNum Medium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77B1EB-450B-2FBC-19FB-F55C72D95877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راهکار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9962FD1-6BBD-A3DE-1456-2F902DC563B4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70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D18FC-1A73-95A9-7A1C-2E277CB01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90BDC3-E0C9-FD3C-5A17-5226FA4B8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2C85610-F9F8-75AA-3BCA-B99B95A9E2E6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E4080D-A0AA-7627-F52D-50F545327BA2}"/>
              </a:ext>
            </a:extLst>
          </p:cNvPr>
          <p:cNvSpPr txBox="1"/>
          <p:nvPr/>
        </p:nvSpPr>
        <p:spPr>
          <a:xfrm>
            <a:off x="11000137" y="6265941"/>
            <a:ext cx="32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4</a:t>
            </a:r>
            <a:endParaRPr lang="en-US" dirty="0">
              <a:solidFill>
                <a:schemeClr val="bg1"/>
              </a:solidFill>
              <a:latin typeface="KalamehFaNum Medium" pitchFamily="2" charset="-78"/>
              <a:cs typeface="KalamehFaNum Medium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069185-E897-645B-C6E3-E36DF9397557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محصول / خدمت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7B9ED44-3DD7-BD8E-4F4E-B76BA88ABAD6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97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6EF13-C5AB-0333-8C0E-B1C740169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506410-0EE5-7600-3300-3B28CF98A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B675D56-FDED-9953-9ACF-F41247933948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7C7F2F-CD7D-6981-FC35-AE69C08786BD}"/>
              </a:ext>
            </a:extLst>
          </p:cNvPr>
          <p:cNvSpPr txBox="1"/>
          <p:nvPr/>
        </p:nvSpPr>
        <p:spPr>
          <a:xfrm>
            <a:off x="11000137" y="6265941"/>
            <a:ext cx="32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5</a:t>
            </a:r>
            <a:endParaRPr lang="en-US" dirty="0">
              <a:solidFill>
                <a:schemeClr val="bg1"/>
              </a:solidFill>
              <a:latin typeface="KalamehFaNum Medium" pitchFamily="2" charset="-78"/>
              <a:cs typeface="KalamehFaNum Medium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8A5309-7F0C-4C12-854E-55DFFF8708E8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معرفی محصول / خدمت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3CA798D-EF8D-ABCF-4093-0D7638340E80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963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D24E9-6712-31AD-AE8E-EDBA1373D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5F4DD7-AC02-3831-2FF3-22D7DA799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4B2D3F5-30D0-0824-6795-3777A225E4EE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FDFD88-F882-4606-312C-78B6D113FB68}"/>
              </a:ext>
            </a:extLst>
          </p:cNvPr>
          <p:cNvSpPr txBox="1"/>
          <p:nvPr/>
        </p:nvSpPr>
        <p:spPr>
          <a:xfrm>
            <a:off x="11000137" y="6265941"/>
            <a:ext cx="32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6</a:t>
            </a:r>
            <a:endParaRPr lang="en-US" dirty="0">
              <a:solidFill>
                <a:schemeClr val="bg1"/>
              </a:solidFill>
              <a:latin typeface="KalamehFaNum Medium" pitchFamily="2" charset="-78"/>
              <a:cs typeface="KalamehFaNum Medium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247660-F919-2F05-4A36-A89A770F52B0}"/>
              </a:ext>
            </a:extLst>
          </p:cNvPr>
          <p:cNvSpPr txBox="1"/>
          <p:nvPr/>
        </p:nvSpPr>
        <p:spPr>
          <a:xfrm>
            <a:off x="3320716" y="590435"/>
            <a:ext cx="7591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ویژگی های فنی محصول/خدمت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C6318BE-D28E-8652-1A4D-C9067E24A2DC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923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6A6BA-F39B-B104-4B9A-8ED52512C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7B4118-BB40-FAA0-6264-1A04E91B3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B176B79-137D-306B-62CE-5BD015706233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A084F1-CE3E-BE9C-68C4-A073F1B95CBD}"/>
              </a:ext>
            </a:extLst>
          </p:cNvPr>
          <p:cNvSpPr txBox="1"/>
          <p:nvPr/>
        </p:nvSpPr>
        <p:spPr>
          <a:xfrm>
            <a:off x="11000137" y="6265941"/>
            <a:ext cx="32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7</a:t>
            </a:r>
            <a:endParaRPr lang="en-US" dirty="0">
              <a:solidFill>
                <a:schemeClr val="bg1"/>
              </a:solidFill>
              <a:latin typeface="KalamehFaNum Medium" pitchFamily="2" charset="-78"/>
              <a:cs typeface="KalamehFaNum Medium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0366-379E-E162-9CB3-8A6465BD6CCC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ارزش پیشنهادی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18D0496-5877-8E99-D051-467F9CF8DA1C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18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B8CB2-0F71-4C7F-F7F9-7D8B7D67E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461AFD-15E9-72A0-90BF-139EAAD13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110080-F070-13CE-E913-75F5D150C9A3}"/>
              </a:ext>
            </a:extLst>
          </p:cNvPr>
          <p:cNvSpPr/>
          <p:nvPr/>
        </p:nvSpPr>
        <p:spPr>
          <a:xfrm>
            <a:off x="10955536" y="6224701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019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7E4518-A35F-487D-01C7-5FF74FF510A6}"/>
              </a:ext>
            </a:extLst>
          </p:cNvPr>
          <p:cNvSpPr txBox="1"/>
          <p:nvPr/>
        </p:nvSpPr>
        <p:spPr>
          <a:xfrm>
            <a:off x="11000137" y="6265941"/>
            <a:ext cx="32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KalamehFaNum Medium" pitchFamily="2" charset="-78"/>
                <a:cs typeface="KalamehFaNum Medium" pitchFamily="2" charset="-78"/>
              </a:rPr>
              <a:t>7</a:t>
            </a:r>
            <a:endParaRPr lang="en-US" dirty="0">
              <a:solidFill>
                <a:schemeClr val="bg1"/>
              </a:solidFill>
              <a:latin typeface="KalamehFaNum Medium" pitchFamily="2" charset="-78"/>
              <a:cs typeface="KalamehFaNum Medium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CE9A06-EB3E-08E9-5BB6-55CD9BEE125C}"/>
              </a:ext>
            </a:extLst>
          </p:cNvPr>
          <p:cNvSpPr txBox="1"/>
          <p:nvPr/>
        </p:nvSpPr>
        <p:spPr>
          <a:xfrm>
            <a:off x="2973742" y="558897"/>
            <a:ext cx="7891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latin typeface="Kalameh Black" pitchFamily="2" charset="-78"/>
                <a:cs typeface="Kalameh Black" pitchFamily="2" charset="-78"/>
              </a:rPr>
              <a:t>بازار هدف/ مشتریان</a:t>
            </a:r>
            <a:endParaRPr lang="en-US" sz="3200" dirty="0">
              <a:solidFill>
                <a:schemeClr val="bg1"/>
              </a:solidFill>
              <a:latin typeface="Kalameh Black" pitchFamily="2" charset="-78"/>
              <a:cs typeface="Kalameh Black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20C1462-3B27-5B91-4D63-8BAC8E237653}"/>
              </a:ext>
            </a:extLst>
          </p:cNvPr>
          <p:cNvSpPr/>
          <p:nvPr/>
        </p:nvSpPr>
        <p:spPr>
          <a:xfrm>
            <a:off x="10955536" y="633299"/>
            <a:ext cx="410423" cy="410572"/>
          </a:xfrm>
          <a:prstGeom prst="roundRect">
            <a:avLst>
              <a:gd name="adj" fmla="val 30486"/>
            </a:avLst>
          </a:prstGeom>
          <a:solidFill>
            <a:srgbClr val="D990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64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4136</TotalTime>
  <Words>730</Words>
  <Application>Microsoft Office PowerPoint</Application>
  <PresentationFormat>Widescreen</PresentationFormat>
  <Paragraphs>144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KalamehFaNum Medium</vt:lpstr>
      <vt:lpstr>Arial</vt:lpstr>
      <vt:lpstr>Kalameh Medium</vt:lpstr>
      <vt:lpstr>Calibri</vt:lpstr>
      <vt:lpstr>KalamehFaNum</vt:lpstr>
      <vt:lpstr>Peyda</vt:lpstr>
      <vt:lpstr>Kalameh regular</vt:lpstr>
      <vt:lpstr>Kalameh Black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Tadvin2</cp:lastModifiedBy>
  <cp:revision>18</cp:revision>
  <dcterms:created xsi:type="dcterms:W3CDTF">2025-09-14T05:09:34Z</dcterms:created>
  <dcterms:modified xsi:type="dcterms:W3CDTF">2026-07-12T10:24:16Z</dcterms:modified>
</cp:coreProperties>
</file>